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3" autoAdjust="0"/>
    <p:restoredTop sz="94660"/>
  </p:normalViewPr>
  <p:slideViewPr>
    <p:cSldViewPr>
      <p:cViewPr varScale="1">
        <p:scale>
          <a:sx n="99" d="100"/>
          <a:sy n="99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86609A-C449-4433-9490-4CCB51373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0C6AE-56C1-4B9A-959F-1C64AB409061}" type="datetimeFigureOut">
              <a:rPr lang="en-US" smtClean="0"/>
              <a:pPr/>
              <a:t>2/6/2014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B3C8-9CB9-4F92-AF35-66A47FE92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B3C8-9CB9-4F92-AF35-66A47FE9220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BACB74-004B-4945-8E6F-232D7CFE4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E0480-2DB2-4BCB-90AB-8CE523F37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138C6-DAD7-4ED5-B166-807798909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4C8429A-7DB7-48B4-8C44-DFF856916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A95AD4AB-B738-46DC-984A-83FC2B627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E01F97-E108-44A6-8058-BF11433746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A0702-56A3-4EE8-A706-0B7F2AAC8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1E11719-2F22-436F-AFFA-E449D01AE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A70AB15-291E-487A-9924-91A1331AF5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307D020-B4FE-4EF4-BD27-7AC8BE1DD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err="1" smtClean="0"/>
              <a:t>24Feb2013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1C32BF-041E-435A-95FE-45FA4056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76288"/>
            <a:ext cx="8298656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100" dirty="0" smtClean="0"/>
              <a:t>SDASA FINANCIAL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Jan 1, </a:t>
            </a:r>
            <a:r>
              <a:rPr lang="en-US" sz="3600" dirty="0" smtClean="0"/>
              <a:t>2013 </a:t>
            </a:r>
            <a:r>
              <a:rPr lang="en-US" sz="3600" dirty="0" smtClean="0"/>
              <a:t>– Dec 31, </a:t>
            </a:r>
            <a:r>
              <a:rPr lang="en-US" sz="3600" dirty="0" smtClean="0"/>
              <a:t>2013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Treasurer: Patricia English</a:t>
            </a:r>
          </a:p>
          <a:p>
            <a:pPr eaLnBrk="1" hangingPunct="1"/>
            <a:r>
              <a:rPr lang="en-US" sz="2800" dirty="0" smtClean="0"/>
              <a:t>SDASA Business Meeting</a:t>
            </a:r>
          </a:p>
          <a:p>
            <a:pPr eaLnBrk="1" hangingPunct="1"/>
            <a:r>
              <a:rPr lang="en-US" sz="2800" dirty="0" smtClean="0"/>
              <a:t>February </a:t>
            </a:r>
            <a:r>
              <a:rPr lang="en-US" sz="2800" dirty="0" smtClean="0"/>
              <a:t>6</a:t>
            </a:r>
            <a:r>
              <a:rPr lang="en-US" sz="2800" dirty="0" smtClean="0"/>
              <a:t>, 2014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SDASA Overall Summary </a:t>
            </a:r>
            <a:r>
              <a:rPr lang="en-US" sz="4400" dirty="0" smtClean="0"/>
              <a:t>2013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sz="3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Cash Balance on 01/01/2012: </a:t>
            </a:r>
            <a:r>
              <a:rPr lang="en-US" dirty="0" smtClean="0"/>
              <a:t>$6,881.76</a:t>
            </a:r>
            <a:endParaRPr lang="en-US" dirty="0" smtClean="0">
              <a:solidFill>
                <a:srgbClr val="BFBFB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Total income: </a:t>
            </a:r>
            <a:r>
              <a:rPr lang="en-US" dirty="0" smtClean="0"/>
              <a:t>$3,528.04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Total expenses: </a:t>
            </a:r>
            <a:r>
              <a:rPr lang="en-US" dirty="0" smtClean="0"/>
              <a:t>$3,904.04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Cash Balance on 12/31/2012: $ </a:t>
            </a:r>
            <a:r>
              <a:rPr lang="en-US" dirty="0" smtClean="0"/>
              <a:t>6,505.76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Income </a:t>
            </a:r>
            <a:r>
              <a:rPr lang="en-US" dirty="0" smtClean="0"/>
              <a:t>2013</a:t>
            </a: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209800"/>
          <a:ext cx="7086600" cy="2007870"/>
        </p:xfrm>
        <a:graphic>
          <a:graphicData uri="http://schemas.openxmlformats.org/drawingml/2006/table">
            <a:tbl>
              <a:tblPr/>
              <a:tblGrid>
                <a:gridCol w="4816992"/>
                <a:gridCol w="1186451"/>
                <a:gridCol w="1083157"/>
              </a:tblGrid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Membership Dues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$810.00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One Day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Mini-conference (9/11/12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2,198.32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0" dirty="0" smtClean="0">
                          <a:latin typeface="Calibri"/>
                          <a:ea typeface="Calibri"/>
                          <a:cs typeface="Times New Roman"/>
                        </a:rPr>
                        <a:t>9/11/12</a:t>
                      </a:r>
                      <a:r>
                        <a:rPr lang="en-US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conference registration received in 2013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481.00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Lost check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38.72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INCOME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$3528.04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4724400"/>
            <a:ext cx="7449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all income for </a:t>
            </a:r>
            <a:r>
              <a:rPr lang="en-US" dirty="0" smtClean="0"/>
              <a:t>the </a:t>
            </a:r>
            <a:r>
              <a:rPr lang="en-US" dirty="0" smtClean="0"/>
              <a:t>mini-conference</a:t>
            </a:r>
            <a:r>
              <a:rPr lang="en-US" dirty="0" smtClean="0"/>
              <a:t> was received </a:t>
            </a:r>
            <a:r>
              <a:rPr lang="en-US" dirty="0" smtClean="0"/>
              <a:t>in </a:t>
            </a:r>
            <a:r>
              <a:rPr lang="en-US" dirty="0" smtClean="0"/>
              <a:t>2013.  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will </a:t>
            </a:r>
            <a:r>
              <a:rPr lang="en-US" dirty="0" smtClean="0"/>
              <a:t>be discussed </a:t>
            </a:r>
            <a:r>
              <a:rPr lang="en-US" dirty="0" smtClean="0"/>
              <a:t>on last slide.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Expenses </a:t>
            </a:r>
            <a:r>
              <a:rPr lang="en-US" dirty="0" smtClean="0"/>
              <a:t>2013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1" y="1524000"/>
          <a:ext cx="7467599" cy="3117596"/>
        </p:xfrm>
        <a:graphic>
          <a:graphicData uri="http://schemas.openxmlformats.org/drawingml/2006/table">
            <a:tbl>
              <a:tblPr/>
              <a:tblGrid>
                <a:gridCol w="5257799"/>
                <a:gridCol w="1143000"/>
                <a:gridCol w="1066800"/>
              </a:tblGrid>
              <a:tr h="292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Feb Business Meeting (2/24/13–f&amp;d)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628.32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Fair and UCSD Statistics Honors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(March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&amp; April 2013)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600.00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Round Table 5/30/13 (f&amp;d)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133.14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Officers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Meetings (7/9/13,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9/11/13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f&amp;d)                                                             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77.01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Annual Picnic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(September: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f&amp;d, permit)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678.99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One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Day Mini-Conference (10/16/13: f&amp;d, Dr Jewell expenses)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1,541.40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Miscellaneous (replacement check,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FTB fee, supplies)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245.18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EXPENSES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$3,904.04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SDASA Summary </a:t>
            </a:r>
            <a:r>
              <a:rPr lang="en-US" sz="4000" dirty="0" smtClean="0"/>
              <a:t>2013: </a:t>
            </a:r>
            <a:r>
              <a:rPr lang="en-US" sz="4000" dirty="0" smtClean="0"/>
              <a:t>Treasurer Comments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7696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Received </a:t>
            </a:r>
            <a:r>
              <a:rPr lang="en-US" sz="2200" dirty="0" smtClean="0">
                <a:latin typeface="Calibri" pitchFamily="34" charset="0"/>
              </a:rPr>
              <a:t>1 payment </a:t>
            </a:r>
            <a:r>
              <a:rPr lang="en-US" sz="2200" dirty="0" smtClean="0">
                <a:latin typeface="Calibri" pitchFamily="34" charset="0"/>
              </a:rPr>
              <a:t>for </a:t>
            </a:r>
            <a:r>
              <a:rPr lang="en-US" sz="2200" dirty="0" smtClean="0">
                <a:latin typeface="Calibri" pitchFamily="34" charset="0"/>
              </a:rPr>
              <a:t>2013 </a:t>
            </a:r>
            <a:r>
              <a:rPr lang="en-US" sz="2200" dirty="0" smtClean="0">
                <a:latin typeface="Calibri" pitchFamily="34" charset="0"/>
              </a:rPr>
              <a:t>short course in </a:t>
            </a:r>
            <a:r>
              <a:rPr lang="en-US" sz="2200" dirty="0" smtClean="0">
                <a:latin typeface="Calibri" pitchFamily="34" charset="0"/>
              </a:rPr>
              <a:t>2014 </a:t>
            </a:r>
            <a:r>
              <a:rPr lang="en-US" sz="2200" dirty="0" smtClean="0">
                <a:latin typeface="Calibri" pitchFamily="34" charset="0"/>
              </a:rPr>
              <a:t>(from </a:t>
            </a:r>
            <a:r>
              <a:rPr lang="en-US" sz="2200" dirty="0" smtClean="0">
                <a:latin typeface="Calibri" pitchFamily="34" charset="0"/>
              </a:rPr>
              <a:t>123Signup)</a:t>
            </a:r>
            <a:endParaRPr lang="en-US" sz="2200" dirty="0" smtClean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      Total income from short course:   </a:t>
            </a:r>
            <a:r>
              <a:rPr lang="en-US" sz="2200" dirty="0" smtClean="0">
                <a:latin typeface="Calibri" pitchFamily="34" charset="0"/>
              </a:rPr>
              <a:t>$2,308.82</a:t>
            </a:r>
            <a:endParaRPr lang="en-US" sz="2200" dirty="0" smtClean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      Total expenses:                                   </a:t>
            </a:r>
            <a:r>
              <a:rPr lang="en-US" sz="2200" dirty="0" smtClean="0">
                <a:latin typeface="Calibri" pitchFamily="34" charset="0"/>
              </a:rPr>
              <a:t>1,541.40</a:t>
            </a:r>
            <a:endParaRPr lang="en-US" sz="2200" dirty="0" smtClean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      Profit                                                    </a:t>
            </a:r>
            <a:r>
              <a:rPr lang="en-US" sz="2200" dirty="0" smtClean="0">
                <a:latin typeface="Calibri" pitchFamily="34" charset="0"/>
              </a:rPr>
              <a:t> </a:t>
            </a:r>
            <a:r>
              <a:rPr lang="en-US" sz="2200" dirty="0" smtClean="0">
                <a:latin typeface="Calibri" pitchFamily="34" charset="0"/>
              </a:rPr>
              <a:t>   767.42</a:t>
            </a:r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2011 </a:t>
            </a:r>
            <a:r>
              <a:rPr lang="en-US" sz="2200" dirty="0" smtClean="0">
                <a:latin typeface="Calibri" pitchFamily="34" charset="0"/>
              </a:rPr>
              <a:t>net loss:           $2273.66</a:t>
            </a:r>
          </a:p>
          <a:p>
            <a:r>
              <a:rPr lang="en-US" sz="2200" dirty="0" smtClean="0">
                <a:latin typeface="Calibri" pitchFamily="34" charset="0"/>
              </a:rPr>
              <a:t>2012 net loss:             $</a:t>
            </a:r>
            <a:r>
              <a:rPr lang="en-US" sz="2200" dirty="0" smtClean="0">
                <a:latin typeface="Calibri" pitchFamily="34" charset="0"/>
              </a:rPr>
              <a:t>614.27</a:t>
            </a:r>
          </a:p>
          <a:p>
            <a:r>
              <a:rPr lang="en-US" sz="2200" dirty="0" smtClean="0">
                <a:latin typeface="Calibri" pitchFamily="34" charset="0"/>
              </a:rPr>
              <a:t>2013 net loss:</a:t>
            </a:r>
            <a:r>
              <a:rPr lang="en-US" sz="2200" dirty="0" smtClean="0">
                <a:latin typeface="Calibri" pitchFamily="34" charset="0"/>
              </a:rPr>
              <a:t>             $376.00</a:t>
            </a:r>
          </a:p>
          <a:p>
            <a:endParaRPr lang="en-US" sz="2200" dirty="0" smtClean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Student members:  dues increased to $5.00 on 1/1/14</a:t>
            </a:r>
          </a:p>
          <a:p>
            <a:r>
              <a:rPr lang="en-US" sz="2200" dirty="0" smtClean="0">
                <a:latin typeface="Calibri" pitchFamily="34" charset="0"/>
              </a:rPr>
              <a:t>Local members: need to renew every year</a:t>
            </a:r>
          </a:p>
          <a:p>
            <a:r>
              <a:rPr lang="en-US" sz="2200" dirty="0" smtClean="0">
                <a:latin typeface="Calibri" pitchFamily="34" charset="0"/>
              </a:rPr>
              <a:t>Filed for Exempt Organization with CA FTB - approved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1547</TotalTime>
  <Words>253</Words>
  <Application>Microsoft Office PowerPoint</Application>
  <PresentationFormat>On-screen Show (4:3)</PresentationFormat>
  <Paragraphs>60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SDASA FINANCIAL ACCOUNTING Jan 1, 2013 – Dec 31, 2013</vt:lpstr>
      <vt:lpstr> SDASA Overall Summary 2013  </vt:lpstr>
      <vt:lpstr>SDASA Income 2013</vt:lpstr>
      <vt:lpstr>SDASA Expenses 2013</vt:lpstr>
      <vt:lpstr>SDASA Summary 2013: Treasurer Comments</vt:lpstr>
    </vt:vector>
  </TitlesOfParts>
  <Company>Amylin Pharmaceuticals,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SDASA Treasurer Update </dc:title>
  <dc:creator>Xuesong Guan</dc:creator>
  <cp:lastModifiedBy>Patricia English</cp:lastModifiedBy>
  <cp:revision>153</cp:revision>
  <dcterms:created xsi:type="dcterms:W3CDTF">2007-11-10T00:05:36Z</dcterms:created>
  <dcterms:modified xsi:type="dcterms:W3CDTF">2014-02-06T19:24:43Z</dcterms:modified>
</cp:coreProperties>
</file>